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66" r:id="rId3"/>
    <p:sldId id="267" r:id="rId4"/>
    <p:sldId id="269" r:id="rId5"/>
    <p:sldId id="268" r:id="rId6"/>
    <p:sldId id="273" r:id="rId7"/>
    <p:sldId id="270" r:id="rId8"/>
    <p:sldId id="271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BED3"/>
    <a:srgbClr val="4581A3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23D626-6898-4544-9383-0D7E82E091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B4A28-9144-4F7C-B76C-734688C762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DF30C-01D4-4669-B354-6098327B3C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9288C94-36BF-4060-B760-9F4F6EDDC1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56684F-4079-44D1-9D9D-2C872BA454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FA53AB8-DA3E-4D82-B01B-4285085B67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3B125-3E97-4A9A-9242-9C004096BF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BD47B-47C1-4058-A6D6-36CEF5D71C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B4C19-6905-4536-8DE7-83C4A15D54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E44D2-F4DB-4EAC-A8A2-58527192F3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1A167-DD8A-456C-9165-F8CBEF70B6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0A778-B0AC-43D2-8F4C-FA037A56A8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E9274-ED11-4727-95BA-47BF598062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D1F1F-D955-47C4-8321-9B658C6ED8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A897708D-ED35-4770-8BF6-039FD4F2770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Ô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1000"/>
            <a:ext cx="3810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562600" y="0"/>
            <a:ext cx="3581400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>
                <a:solidFill>
                  <a:schemeClr val="bg1"/>
                </a:solidFill>
              </a:rPr>
              <a:t>Murder</a:t>
            </a:r>
          </a:p>
          <a:p>
            <a:r>
              <a:rPr lang="en-US" sz="4400" b="1">
                <a:solidFill>
                  <a:schemeClr val="bg1"/>
                </a:solidFill>
              </a:rPr>
              <a:t>Intrigue</a:t>
            </a:r>
          </a:p>
          <a:p>
            <a:r>
              <a:rPr lang="en-US" sz="4400" b="1">
                <a:solidFill>
                  <a:schemeClr val="bg1"/>
                </a:solidFill>
              </a:rPr>
              <a:t>Mystery</a:t>
            </a:r>
          </a:p>
          <a:p>
            <a:r>
              <a:rPr lang="en-US" sz="4400" b="1">
                <a:solidFill>
                  <a:schemeClr val="bg1"/>
                </a:solidFill>
              </a:rPr>
              <a:t>Adventure</a:t>
            </a:r>
          </a:p>
          <a:p>
            <a:endParaRPr lang="en-US" sz="4400" b="1">
              <a:solidFill>
                <a:schemeClr val="bg1"/>
              </a:solidFill>
            </a:endParaRPr>
          </a:p>
          <a:p>
            <a:r>
              <a:rPr lang="en-US" sz="4400" b="1">
                <a:solidFill>
                  <a:schemeClr val="bg1"/>
                </a:solidFill>
              </a:rPr>
              <a:t>Come aboard for a</a:t>
            </a:r>
          </a:p>
          <a:p>
            <a:r>
              <a:rPr lang="en-US" sz="4400" b="1">
                <a:solidFill>
                  <a:schemeClr val="bg1"/>
                </a:solidFill>
              </a:rPr>
              <a:t>journey you won’t </a:t>
            </a:r>
          </a:p>
          <a:p>
            <a:r>
              <a:rPr lang="en-US" sz="4400" b="1">
                <a:solidFill>
                  <a:schemeClr val="bg1"/>
                </a:solidFill>
              </a:rPr>
              <a:t>forget!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Books by Avi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Nothing But the Truth</a:t>
            </a:r>
          </a:p>
          <a:p>
            <a:r>
              <a:rPr lang="en-US" sz="2800"/>
              <a:t>What Do Fish Have To Do With Anything</a:t>
            </a:r>
          </a:p>
          <a:p>
            <a:r>
              <a:rPr lang="en-US" sz="2800"/>
              <a:t>Poppy</a:t>
            </a:r>
          </a:p>
          <a:p>
            <a:r>
              <a:rPr lang="en-US" sz="2800"/>
              <a:t>The Man Who Was Poe</a:t>
            </a:r>
          </a:p>
          <a:p>
            <a:r>
              <a:rPr lang="en-US" sz="2800"/>
              <a:t>Punch With Judy</a:t>
            </a:r>
          </a:p>
          <a:p>
            <a:r>
              <a:rPr lang="en-US" sz="2800"/>
              <a:t>A Place Called Ugly</a:t>
            </a:r>
          </a:p>
          <a:p>
            <a:r>
              <a:rPr lang="en-US" sz="2800"/>
              <a:t>MANY more</a:t>
            </a: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89013" y="1981200"/>
            <a:ext cx="3201987" cy="4114800"/>
          </a:xfrm>
          <a:noFill/>
          <a:ln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6400800" y="0"/>
          <a:ext cx="2743200" cy="3352800"/>
        </p:xfrm>
        <a:graphic>
          <a:graphicData uri="http://schemas.openxmlformats.org/presentationml/2006/ole">
            <p:oleObj spid="_x0000_s12294" name="Clip" r:id="rId4" imgW="1030680" imgH="1600560" progId="">
              <p:embed/>
            </p:oleObj>
          </a:graphicData>
        </a:graphic>
      </p:graphicFrame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Year Is </a:t>
            </a:r>
            <a:r>
              <a:rPr lang="en-US" dirty="0" smtClean="0"/>
              <a:t>______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6781800" cy="4114800"/>
          </a:xfrm>
        </p:spPr>
        <p:txBody>
          <a:bodyPr/>
          <a:lstStyle/>
          <a:p>
            <a:r>
              <a:rPr lang="en-US" dirty="0" smtClean="0"/>
              <a:t>____ </a:t>
            </a:r>
            <a:r>
              <a:rPr lang="en-US" dirty="0"/>
              <a:t>year old Charlotte Doyle is a refined young woman, trained in a school for girls to become a respectable woman of society.  </a:t>
            </a:r>
          </a:p>
          <a:p>
            <a:r>
              <a:rPr lang="en-US" dirty="0"/>
              <a:t>She has been left behind in </a:t>
            </a:r>
            <a:r>
              <a:rPr lang="en-US" dirty="0" smtClean="0"/>
              <a:t>_______to </a:t>
            </a:r>
            <a:r>
              <a:rPr lang="en-US" dirty="0"/>
              <a:t>finish her schooling while the rest of her family returns to their home in Rhode Island.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She travels as the only passenger, and only </a:t>
            </a:r>
            <a:r>
              <a:rPr lang="en-US" dirty="0" smtClean="0">
                <a:solidFill>
                  <a:schemeClr val="tx1"/>
                </a:solidFill>
              </a:rPr>
              <a:t>_______aboard </a:t>
            </a:r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i="1" dirty="0" smtClean="0">
                <a:solidFill>
                  <a:schemeClr val="tx1"/>
                </a:solidFill>
              </a:rPr>
              <a:t>________, </a:t>
            </a:r>
            <a:r>
              <a:rPr lang="en-US" dirty="0">
                <a:solidFill>
                  <a:schemeClr val="tx1"/>
                </a:solidFill>
              </a:rPr>
              <a:t>a ship captained by a ruthless scoundrel, disguised as a well-mannered, decent human being. </a:t>
            </a:r>
          </a:p>
          <a:p>
            <a:r>
              <a:rPr lang="en-US" dirty="0">
                <a:solidFill>
                  <a:schemeClr val="tx1"/>
                </a:solidFill>
              </a:rPr>
              <a:t>Finding herself amidst an angry, all male, ruffian crew, Charlotte finds comfort in the “civilized</a:t>
            </a:r>
            <a:r>
              <a:rPr lang="en-US" dirty="0" smtClean="0">
                <a:solidFill>
                  <a:schemeClr val="tx1"/>
                </a:solidFill>
              </a:rPr>
              <a:t>” man in charge -  ____________________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5" name="Picture 15"/>
          <p:cNvPicPr>
            <a:picLocks noGrp="1" noChangeAspect="1" noChangeArrowheads="1"/>
          </p:cNvPicPr>
          <p:nvPr>
            <p:ph type="chart" sz="half" idx="1"/>
          </p:nvPr>
        </p:nvPicPr>
        <p:blipFill>
          <a:blip r:embed="rId2" cstate="print"/>
          <a:srcRect l="6976" t="8058" r="8321" b="19418"/>
          <a:stretch>
            <a:fillRect/>
          </a:stretch>
        </p:blipFill>
        <p:spPr>
          <a:xfrm>
            <a:off x="0" y="0"/>
            <a:ext cx="4800600" cy="3640138"/>
          </a:xfrm>
          <a:noFill/>
          <a:ln/>
        </p:spPr>
      </p:pic>
      <p:sp>
        <p:nvSpPr>
          <p:cNvPr id="153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762000"/>
            <a:ext cx="4800600" cy="2514600"/>
          </a:xfrm>
        </p:spPr>
        <p:txBody>
          <a:bodyPr/>
          <a:lstStyle/>
          <a:p>
            <a:r>
              <a:rPr lang="en-US" sz="3600" dirty="0"/>
              <a:t>Charlotte discovers that the crew is planning a </a:t>
            </a:r>
            <a:r>
              <a:rPr lang="en-US" sz="3600" dirty="0" smtClean="0"/>
              <a:t>_________and </a:t>
            </a:r>
            <a:r>
              <a:rPr lang="en-US" sz="3600" dirty="0"/>
              <a:t>warns the captain. </a:t>
            </a: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0" y="3657600"/>
            <a:ext cx="9144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i="0" dirty="0">
                <a:solidFill>
                  <a:schemeClr val="bg1"/>
                </a:solidFill>
                <a:sym typeface="Wingdings" pitchFamily="2" charset="2"/>
              </a:rPr>
              <a:t></a:t>
            </a:r>
            <a:r>
              <a:rPr lang="en-US" sz="3600" i="0" dirty="0">
                <a:solidFill>
                  <a:schemeClr val="bg1"/>
                </a:solidFill>
              </a:rPr>
              <a:t>When the captain </a:t>
            </a:r>
            <a:r>
              <a:rPr lang="en-US" sz="3600" i="0" dirty="0" smtClean="0">
                <a:solidFill>
                  <a:schemeClr val="bg1"/>
                </a:solidFill>
              </a:rPr>
              <a:t>________and </a:t>
            </a:r>
            <a:r>
              <a:rPr lang="en-US" sz="3600" dirty="0">
                <a:solidFill>
                  <a:schemeClr val="bg1"/>
                </a:solidFill>
              </a:rPr>
              <a:t>kills</a:t>
            </a:r>
            <a:r>
              <a:rPr lang="en-US" sz="3600" i="0" dirty="0">
                <a:solidFill>
                  <a:schemeClr val="bg1"/>
                </a:solidFill>
              </a:rPr>
              <a:t> the only member of the crew that Charlotte could come close to calling a friend, she decides to rebel and become one of the crew.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1537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9" name="Object 13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4349" name="Clip" r:id="rId3" imgW="2628571" imgH="1761905" progId="">
              <p:embed/>
            </p:oleObj>
          </a:graphicData>
        </a:graphic>
      </p:graphicFrame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609600"/>
            <a:ext cx="4419600" cy="5181600"/>
          </a:xfrm>
        </p:spPr>
        <p:txBody>
          <a:bodyPr/>
          <a:lstStyle/>
          <a:p>
            <a:r>
              <a:rPr lang="en-US" sz="3600" dirty="0"/>
              <a:t>She has proven herself as a member of the </a:t>
            </a:r>
            <a:r>
              <a:rPr lang="en-US" sz="3600" dirty="0" smtClean="0"/>
              <a:t>________, </a:t>
            </a:r>
            <a:r>
              <a:rPr lang="en-US" sz="3600" dirty="0"/>
              <a:t>however, during a terrible </a:t>
            </a:r>
            <a:r>
              <a:rPr lang="en-US" sz="3600" dirty="0" smtClean="0"/>
              <a:t>_________, </a:t>
            </a:r>
            <a:r>
              <a:rPr lang="en-US" sz="3600" dirty="0"/>
              <a:t>a man is discovered murdered, and Charlotte is the accused murderer.</a:t>
            </a:r>
          </a:p>
          <a:p>
            <a:endParaRPr lang="en-US" sz="2800" dirty="0"/>
          </a:p>
        </p:txBody>
      </p:sp>
    </p:spTree>
  </p:cSld>
  <p:clrMapOvr>
    <a:masterClrMapping/>
  </p:clrMapOvr>
  <p:transition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762000" y="0"/>
            <a:ext cx="7696200" cy="809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buFont typeface="Wingdings" pitchFamily="2" charset="2"/>
              <a:buChar char="Ô"/>
            </a:pPr>
            <a:r>
              <a:rPr lang="en-US" sz="4000" i="0" dirty="0"/>
              <a:t>           </a:t>
            </a:r>
            <a:r>
              <a:rPr lang="en-US" sz="4000" i="0" dirty="0">
                <a:solidFill>
                  <a:schemeClr val="bg1"/>
                </a:solidFill>
                <a:sym typeface="Wingdings" pitchFamily="2" charset="2"/>
              </a:rPr>
              <a:t></a:t>
            </a:r>
            <a:r>
              <a:rPr lang="en-US" sz="4000" i="0" dirty="0">
                <a:solidFill>
                  <a:schemeClr val="bg1"/>
                </a:solidFill>
              </a:rPr>
              <a:t>A </a:t>
            </a:r>
            <a:r>
              <a:rPr lang="en-US" sz="4000" i="0" dirty="0" smtClean="0">
                <a:solidFill>
                  <a:schemeClr val="bg1"/>
                </a:solidFill>
              </a:rPr>
              <a:t>_______is </a:t>
            </a:r>
            <a:r>
              <a:rPr lang="en-US" sz="4000" i="0" dirty="0">
                <a:solidFill>
                  <a:schemeClr val="bg1"/>
                </a:solidFill>
              </a:rPr>
              <a:t>held and she 		is found </a:t>
            </a:r>
            <a:r>
              <a:rPr lang="en-US" sz="4000" i="0" dirty="0" smtClean="0">
                <a:solidFill>
                  <a:schemeClr val="bg1"/>
                </a:solidFill>
              </a:rPr>
              <a:t>_______, and doomed </a:t>
            </a:r>
            <a:r>
              <a:rPr lang="en-US" sz="4000" i="0" dirty="0">
                <a:solidFill>
                  <a:schemeClr val="bg1"/>
                </a:solidFill>
              </a:rPr>
              <a:t>	</a:t>
            </a:r>
            <a:r>
              <a:rPr lang="en-US" sz="4000" i="0" dirty="0" smtClean="0">
                <a:solidFill>
                  <a:schemeClr val="bg1"/>
                </a:solidFill>
              </a:rPr>
              <a:t>to </a:t>
            </a:r>
            <a:r>
              <a:rPr lang="en-US" sz="4000" i="0" dirty="0">
                <a:solidFill>
                  <a:schemeClr val="bg1"/>
                </a:solidFill>
              </a:rPr>
              <a:t>be hanged at dawn.</a:t>
            </a:r>
          </a:p>
          <a:p>
            <a:pPr>
              <a:buFont typeface="Wingdings" pitchFamily="2" charset="2"/>
              <a:buChar char="Ô"/>
            </a:pPr>
            <a:endParaRPr lang="en-US" sz="4000" i="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Ô"/>
            </a:pPr>
            <a:endParaRPr lang="en-US" sz="4000" i="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Ô"/>
            </a:pPr>
            <a:r>
              <a:rPr lang="en-US" sz="4000" i="0" dirty="0">
                <a:solidFill>
                  <a:schemeClr val="bg1"/>
                </a:solidFill>
              </a:rPr>
              <a:t>During the night, while awaiting execution, Charlotte untangles the web of mystery and deceit surrounding the murder.</a:t>
            </a:r>
            <a:endParaRPr lang="en-US" sz="3200" i="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Ô"/>
            </a:pPr>
            <a:endParaRPr lang="en-US" sz="4000" i="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Ô"/>
            </a:pPr>
            <a:endParaRPr lang="en-US" sz="4000" i="0" dirty="0"/>
          </a:p>
          <a:p>
            <a:endParaRPr lang="en-US" sz="4000" i="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90800" cy="259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3276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0"/>
            <a:ext cx="7772400" cy="4114800"/>
          </a:xfrm>
        </p:spPr>
        <p:txBody>
          <a:bodyPr/>
          <a:lstStyle/>
          <a:p>
            <a:endParaRPr lang="en-US" dirty="0"/>
          </a:p>
          <a:p>
            <a:r>
              <a:rPr lang="en-US" sz="3600" dirty="0"/>
              <a:t>Charlotte faces her accuser and unravels his plans to get away with murder.  									</a:t>
            </a:r>
            <a:r>
              <a:rPr lang="en-US" sz="3600" dirty="0">
                <a:sym typeface="Wingdings" pitchFamily="2" charset="2"/>
              </a:rPr>
              <a:t></a:t>
            </a:r>
            <a:r>
              <a:rPr lang="en-US" sz="3600" dirty="0"/>
              <a:t>Through a twist of 				fate, Charlotte becomes 				the </a:t>
            </a:r>
            <a:r>
              <a:rPr lang="en-US" sz="3600" dirty="0" smtClean="0"/>
              <a:t>_________of </a:t>
            </a:r>
            <a:r>
              <a:rPr lang="en-US" sz="3600" dirty="0"/>
              <a:t>the 					</a:t>
            </a:r>
            <a:r>
              <a:rPr lang="en-US" sz="3600" i="1" dirty="0"/>
              <a:t>Seahawk</a:t>
            </a:r>
            <a:r>
              <a:rPr lang="en-US" sz="3600" dirty="0"/>
              <a:t>,	and returns 				home a changed </a:t>
            </a:r>
            <a:r>
              <a:rPr lang="en-US" sz="3600" dirty="0" smtClean="0"/>
              <a:t>					young woman</a:t>
            </a:r>
            <a:r>
              <a:rPr lang="en-US" sz="3600" dirty="0"/>
              <a:t>.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C:\WINDOWS\TEMP\sniwaves.bmp"/>
          <p:cNvPicPr>
            <a:picLocks noChangeAspect="1" noChangeArrowheads="1"/>
          </p:cNvPicPr>
          <p:nvPr/>
        </p:nvPicPr>
        <p:blipFill>
          <a:blip r:embed="rId2" cstate="print"/>
          <a:srcRect l="2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Let the Adventure Begin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4114800"/>
          </a:xfrm>
        </p:spPr>
        <p:txBody>
          <a:bodyPr/>
          <a:lstStyle/>
          <a:p>
            <a:r>
              <a:rPr lang="en-US" dirty="0" smtClean="0"/>
              <a:t>FOR YOUR </a:t>
            </a:r>
            <a:r>
              <a:rPr lang="en-US" smtClean="0"/>
              <a:t>NEXT EJ…</a:t>
            </a:r>
            <a:r>
              <a:rPr lang="en-US" smtClean="0"/>
              <a:t>Write </a:t>
            </a:r>
            <a:r>
              <a:rPr lang="en-US" dirty="0"/>
              <a:t>the next chapter of this book.  What do you think happened after Charlotte ran away from home and rejoined the crew of the </a:t>
            </a:r>
            <a:r>
              <a:rPr lang="en-US" i="1" dirty="0"/>
              <a:t>Seahawk</a:t>
            </a:r>
            <a:r>
              <a:rPr lang="en-US" dirty="0"/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609600"/>
          </a:xfrm>
        </p:spPr>
        <p:txBody>
          <a:bodyPr/>
          <a:lstStyle/>
          <a:p>
            <a:r>
              <a:rPr lang="en-US"/>
              <a:t>Who is Avi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609600"/>
            <a:ext cx="3810000" cy="62484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800"/>
              <a:t>Born in 1937, in the city of New York, raised in Brooklyn.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800"/>
              <a:t>Given the nickname Avi by his twin sister  when they were both about a year old and it stuck.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800"/>
              <a:t>He doesn’t use a last name because his family didn’t want him to write, so he doesn’t give them any credit.</a:t>
            </a:r>
            <a:endParaRPr lang="en-US" sz="2800">
              <a:solidFill>
                <a:schemeClr val="tx1"/>
              </a:solidFill>
            </a:endParaRPr>
          </a:p>
          <a:p>
            <a:endParaRPr lang="en-US" sz="2800">
              <a:solidFill>
                <a:schemeClr val="tx1"/>
              </a:solidFill>
            </a:endParaRPr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5800" y="914400"/>
            <a:ext cx="3795713" cy="4114800"/>
          </a:xfrm>
          <a:noFill/>
          <a:ln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347</Words>
  <Application>Microsoft Office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Default Design</vt:lpstr>
      <vt:lpstr>Clip</vt:lpstr>
      <vt:lpstr>Slide 1</vt:lpstr>
      <vt:lpstr>The Year Is ______</vt:lpstr>
      <vt:lpstr>Slide 3</vt:lpstr>
      <vt:lpstr>Slide 4</vt:lpstr>
      <vt:lpstr>Slide 5</vt:lpstr>
      <vt:lpstr>Slide 6</vt:lpstr>
      <vt:lpstr>Slide 7</vt:lpstr>
      <vt:lpstr>Let the Adventure Begin</vt:lpstr>
      <vt:lpstr>Who is Avi</vt:lpstr>
      <vt:lpstr>Other Books by Avi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Don Steinke</dc:creator>
  <cp:lastModifiedBy>mjohnston</cp:lastModifiedBy>
  <cp:revision>16</cp:revision>
  <dcterms:created xsi:type="dcterms:W3CDTF">1999-06-22T23:17:20Z</dcterms:created>
  <dcterms:modified xsi:type="dcterms:W3CDTF">2013-10-15T13:31:19Z</dcterms:modified>
</cp:coreProperties>
</file>